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5f0ce8172d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5f0ce8172d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5f0ce8172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5f0ce8172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f0ce8172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f0ce8172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f0ce8172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5f0ce8172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5f0ce8172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5f0ce8172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forms.gle/zo4oQticQSgP6UqM7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66900" y="1149175"/>
            <a:ext cx="5447700" cy="23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Don’t Get Hooked: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Phishing Awareness Training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Stay Alert. Stay Safe.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6"/>
          <p:cNvSpPr txBox="1"/>
          <p:nvPr>
            <p:ph type="title"/>
          </p:nvPr>
        </p:nvSpPr>
        <p:spPr>
          <a:xfrm>
            <a:off x="1304900" y="3412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Remember to always:</a:t>
            </a:r>
            <a:endParaRPr sz="2800"/>
          </a:p>
        </p:txBody>
      </p:sp>
      <p:sp>
        <p:nvSpPr>
          <p:cNvPr id="295" name="Google Shape;295;p26"/>
          <p:cNvSpPr txBox="1"/>
          <p:nvPr>
            <p:ph idx="1" type="body"/>
          </p:nvPr>
        </p:nvSpPr>
        <p:spPr>
          <a:xfrm>
            <a:off x="686750" y="1429100"/>
            <a:ext cx="82752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FFFFFF"/>
                </a:solidFill>
              </a:rPr>
              <a:t>🔐 Check the URL of the website is correct.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FFFFFF"/>
                </a:solidFill>
              </a:rPr>
              <a:t>🚨Always be suspicious of any email requesting personal information. 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/>
              <a:t>🚨</a:t>
            </a:r>
            <a:r>
              <a:rPr lang="en-GB" sz="2000">
                <a:solidFill>
                  <a:srgbClr val="FFFFFF"/>
                </a:solidFill>
              </a:rPr>
              <a:t>Use a password manager to securely store unique passwords for each website.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2000">
                <a:solidFill>
                  <a:srgbClr val="FFFFFF"/>
                </a:solidFill>
              </a:rPr>
              <a:t>🧠 Use a secondary/side channel to double check when someone requests you to do something</a:t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7"/>
          <p:cNvSpPr txBox="1"/>
          <p:nvPr>
            <p:ph type="title"/>
          </p:nvPr>
        </p:nvSpPr>
        <p:spPr>
          <a:xfrm>
            <a:off x="1367475" y="5776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300"/>
              <a:t>Phishing Awareness Quiz:</a:t>
            </a:r>
            <a:endParaRPr sz="3300"/>
          </a:p>
        </p:txBody>
      </p:sp>
      <p:sp>
        <p:nvSpPr>
          <p:cNvPr id="301" name="Google Shape;301;p27"/>
          <p:cNvSpPr txBox="1"/>
          <p:nvPr>
            <p:ph idx="1" type="body"/>
          </p:nvPr>
        </p:nvSpPr>
        <p:spPr>
          <a:xfrm>
            <a:off x="1408325" y="14917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600" u="sng">
                <a:solidFill>
                  <a:schemeClr val="hlink"/>
                </a:solidFill>
                <a:hlinkClick r:id="rId3"/>
              </a:rPr>
              <a:t>https://forms.gle/zo4oQticQSgP6UqM7</a:t>
            </a:r>
            <a:endParaRPr sz="2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/>
              <a:t>What is phishing?</a:t>
            </a:r>
            <a:endParaRPr sz="2700"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663425" y="1567550"/>
            <a:ext cx="81525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Phishing is the act of pretending to be someone, or something, to get information not usually available. 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600"/>
              <a:t>People can be gullible and curious and click on things they shouldn’t - often a link will direct to a fake login page in an attempt to steal credentials. </a:t>
            </a:r>
            <a:endParaRPr sz="2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45025" y="1255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Real-Life Phishing Examples</a:t>
            </a:r>
            <a:endParaRPr sz="2600"/>
          </a:p>
        </p:txBody>
      </p:sp>
      <p:sp>
        <p:nvSpPr>
          <p:cNvPr id="241" name="Google Shape;241;p1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Amet, consectetur adipiscing elit. Curabitur eleifend a diam quis suscipit. Class aptent taciti sociosqu ad litora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6" name="Google Shape;246;p19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47" name="Google Shape;24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350" y="758450"/>
            <a:ext cx="8732901" cy="423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Always be cautious - they can be as sophisticated as this… </a:t>
            </a:r>
            <a:endParaRPr/>
          </a:p>
        </p:txBody>
      </p:sp>
      <p:pic>
        <p:nvPicPr>
          <p:cNvPr id="253" name="Google Shape;25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1900" y="1307850"/>
            <a:ext cx="7557800" cy="3696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type="title"/>
          </p:nvPr>
        </p:nvSpPr>
        <p:spPr>
          <a:xfrm>
            <a:off x="1221700" y="2188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Fake reward card email</a:t>
            </a:r>
            <a:endParaRPr/>
          </a:p>
        </p:txBody>
      </p:sp>
      <p:sp>
        <p:nvSpPr>
          <p:cNvPr id="259" name="Google Shape;259;p21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60" name="Google Shape;26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550" y="1032550"/>
            <a:ext cx="7417824" cy="388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/>
          <p:nvPr>
            <p:ph type="title"/>
          </p:nvPr>
        </p:nvSpPr>
        <p:spPr>
          <a:xfrm>
            <a:off x="1297625" y="1429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Fake login pages</a:t>
            </a:r>
            <a:endParaRPr/>
          </a:p>
        </p:txBody>
      </p:sp>
      <p:sp>
        <p:nvSpPr>
          <p:cNvPr id="266" name="Google Shape;266;p22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67" name="Google Shape;26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125" y="775950"/>
            <a:ext cx="7540299" cy="418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3"/>
          <p:cNvSpPr txBox="1"/>
          <p:nvPr>
            <p:ph type="title"/>
          </p:nvPr>
        </p:nvSpPr>
        <p:spPr>
          <a:xfrm>
            <a:off x="1437425" y="417050"/>
            <a:ext cx="3798900" cy="10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How do we stop getting phished?</a:t>
            </a:r>
            <a:endParaRPr sz="2600"/>
          </a:p>
        </p:txBody>
      </p:sp>
      <p:sp>
        <p:nvSpPr>
          <p:cNvPr id="273" name="Google Shape;273;p23"/>
          <p:cNvSpPr txBox="1"/>
          <p:nvPr>
            <p:ph idx="1" type="body"/>
          </p:nvPr>
        </p:nvSpPr>
        <p:spPr>
          <a:xfrm>
            <a:off x="278525" y="1940400"/>
            <a:ext cx="5184300" cy="29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 If it’s too good to be true it probably is. 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Always be suspicious. 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Better safe than sorry. 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Double check with other employees on a separate communication channel. 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For example, in the rewards card phishing email, you could confirm by calling Rewards Services about the employee card being sent out before clicking on the email</a:t>
            </a:r>
            <a:endParaRPr sz="1800"/>
          </a:p>
        </p:txBody>
      </p:sp>
      <p:pic>
        <p:nvPicPr>
          <p:cNvPr descr="offset_comp_267026.jpg" id="274" name="Google Shape;274;p23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75" name="Google Shape;275;p23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76" name="Google Shape;276;p23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77" name="Google Shape;277;p23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4"/>
          <p:cNvSpPr txBox="1"/>
          <p:nvPr>
            <p:ph type="title"/>
          </p:nvPr>
        </p:nvSpPr>
        <p:spPr>
          <a:xfrm>
            <a:off x="2166425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Red Flags to Watch</a:t>
            </a:r>
            <a:endParaRPr sz="2800"/>
          </a:p>
        </p:txBody>
      </p:sp>
      <p:sp>
        <p:nvSpPr>
          <p:cNvPr id="283" name="Google Shape;283;p24"/>
          <p:cNvSpPr txBox="1"/>
          <p:nvPr>
            <p:ph idx="1" type="body"/>
          </p:nvPr>
        </p:nvSpPr>
        <p:spPr>
          <a:xfrm>
            <a:off x="1682475" y="1680975"/>
            <a:ext cx="6677100" cy="28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-GB" sz="2100"/>
              <a:t>Urgent action required</a:t>
            </a:r>
            <a:br>
              <a:rPr lang="en-GB" sz="2100"/>
            </a:b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-GB" sz="2100"/>
              <a:t>Suspicious email address</a:t>
            </a:r>
            <a:br>
              <a:rPr lang="en-GB" sz="2100"/>
            </a:b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-GB" sz="2100"/>
              <a:t>No personalization / poor grammar</a:t>
            </a:r>
            <a:br>
              <a:rPr lang="en-GB" sz="2100"/>
            </a:b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-GB" sz="2100"/>
              <a:t>Missing official signature</a:t>
            </a:r>
            <a:endParaRPr sz="2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5"/>
          <p:cNvSpPr txBox="1"/>
          <p:nvPr>
            <p:ph type="title"/>
          </p:nvPr>
        </p:nvSpPr>
        <p:spPr>
          <a:xfrm>
            <a:off x="1904000" y="434575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How to Stay Safe</a:t>
            </a:r>
            <a:endParaRPr sz="3000"/>
          </a:p>
        </p:txBody>
      </p:sp>
      <p:sp>
        <p:nvSpPr>
          <p:cNvPr id="289" name="Google Shape;289;p25"/>
          <p:cNvSpPr txBox="1"/>
          <p:nvPr>
            <p:ph idx="1" type="body"/>
          </p:nvPr>
        </p:nvSpPr>
        <p:spPr>
          <a:xfrm>
            <a:off x="1328225" y="1790675"/>
            <a:ext cx="6735300" cy="24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✅ Verify with coworkers via other channels</a:t>
            </a:r>
            <a:endParaRPr sz="2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100"/>
              <a:t>✅ Check the sender’s email carefully</a:t>
            </a:r>
            <a:endParaRPr sz="2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100"/>
              <a:t>✅ Never click on suspicious links</a:t>
            </a:r>
            <a:endParaRPr sz="2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2100"/>
              <a:t>✅ Use a password manager and 2FA</a:t>
            </a:r>
            <a:endParaRPr sz="2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